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3"/>
  </p:notesMasterIdLst>
  <p:sldIdLst>
    <p:sldId id="256" r:id="rId2"/>
    <p:sldId id="265" r:id="rId3"/>
    <p:sldId id="280" r:id="rId4"/>
    <p:sldId id="281" r:id="rId5"/>
    <p:sldId id="282" r:id="rId6"/>
    <p:sldId id="283" r:id="rId7"/>
    <p:sldId id="284" r:id="rId8"/>
    <p:sldId id="264" r:id="rId9"/>
    <p:sldId id="263" r:id="rId10"/>
    <p:sldId id="272" r:id="rId11"/>
    <p:sldId id="258" r:id="rId12"/>
    <p:sldId id="259" r:id="rId13"/>
    <p:sldId id="267" r:id="rId14"/>
    <p:sldId id="274" r:id="rId15"/>
    <p:sldId id="277" r:id="rId16"/>
    <p:sldId id="278" r:id="rId17"/>
    <p:sldId id="260" r:id="rId18"/>
    <p:sldId id="285" r:id="rId19"/>
    <p:sldId id="286" r:id="rId20"/>
    <p:sldId id="271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2043" autoAdjust="0"/>
  </p:normalViewPr>
  <p:slideViewPr>
    <p:cSldViewPr>
      <p:cViewPr varScale="1">
        <p:scale>
          <a:sx n="49" d="100"/>
          <a:sy n="49" d="100"/>
        </p:scale>
        <p:origin x="-1144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50;&#1054;&#1053;&#1060;&#1045;&#1056;&#1045;&#1053;&#1062;&#1048;&#1071;%2018.05.18\&#1078;&#1077;&#1083;&#1077;&#1079;&#1085;&#1086;&#1076;&#1086;&#1088;&#1086;&#1078;&#1085;&#1080;&#1082;&#108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50;&#1054;&#1053;&#1060;&#1045;&#1056;&#1045;&#1053;&#1062;&#1048;&#1071;%2018.05.18\&#1078;&#1077;&#1083;&#1077;&#1079;&#1085;&#1086;&#1076;&#1086;&#1088;&#1086;&#1078;&#1085;&#1080;&#1082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"/>
          <c:y val="1.3105188226561891E-3"/>
          <c:w val="0.96604938271604934"/>
          <c:h val="0.8554193309231247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Лист1!$E$7</c:f>
              <c:strCache>
                <c:ptCount val="1"/>
                <c:pt idx="0">
                  <c:v>обследованные</c:v>
                </c:pt>
              </c:strCache>
            </c:strRef>
          </c:tx>
          <c:spPr>
            <a:solidFill>
              <a:srgbClr val="FF388C">
                <a:alpha val="79000"/>
              </a:srgbClr>
            </a:solidFill>
          </c:spPr>
          <c:dLbls>
            <c:dLbl>
              <c:idx val="0"/>
              <c:layout>
                <c:manualLayout>
                  <c:x val="0"/>
                  <c:y val="0.10370299515513867"/>
                </c:manualLayout>
              </c:layout>
              <c:spPr/>
              <c:txPr>
                <a:bodyPr/>
                <a:lstStyle/>
                <a:p>
                  <a:pPr>
                    <a:defRPr sz="2400" b="1" i="0" cap="all" baseline="0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1.5432098765431549E-3"/>
                  <c:y val="7.4073567967956347E-2"/>
                </c:manualLayout>
              </c:layout>
              <c:spPr/>
              <c:txPr>
                <a:bodyPr/>
                <a:lstStyle/>
                <a:p>
                  <a:pPr>
                    <a:defRPr sz="2400" b="1" i="0" cap="all" baseline="0"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1.5432098765432126E-3"/>
                  <c:y val="7.8306343280410903E-2"/>
                </c:manualLayout>
              </c:layout>
              <c:spPr/>
              <c:txPr>
                <a:bodyPr/>
                <a:lstStyle/>
                <a:p>
                  <a:pPr>
                    <a:defRPr sz="2400" b="1" i="0" cap="all" baseline="0"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Лист1!$D$8:$D$10</c:f>
              <c:strCache>
                <c:ptCount val="3"/>
                <c:pt idx="0">
                  <c:v>самочувствие</c:v>
                </c:pt>
                <c:pt idx="1">
                  <c:v>активность</c:v>
                </c:pt>
                <c:pt idx="2">
                  <c:v>настроение</c:v>
                </c:pt>
              </c:strCache>
            </c:strRef>
          </c:cat>
          <c:val>
            <c:numRef>
              <c:f>Лист1!$E$8:$E$10</c:f>
              <c:numCache>
                <c:formatCode>General</c:formatCode>
                <c:ptCount val="3"/>
                <c:pt idx="0">
                  <c:v>5.0199999999999996</c:v>
                </c:pt>
                <c:pt idx="1">
                  <c:v>4.74</c:v>
                </c:pt>
                <c:pt idx="2">
                  <c:v>5.0999999999999996</c:v>
                </c:pt>
              </c:numCache>
            </c:numRef>
          </c:val>
        </c:ser>
        <c:ser>
          <c:idx val="1"/>
          <c:order val="1"/>
          <c:tx>
            <c:strRef>
              <c:f>Лист1!$F$7</c:f>
              <c:strCache>
                <c:ptCount val="1"/>
                <c:pt idx="0">
                  <c:v>показатели нормы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1.3888888888888919E-2"/>
                  <c:y val="9.9470219842684074E-2"/>
                </c:manualLayout>
              </c:layout>
              <c:showVal val="1"/>
            </c:dLbl>
            <c:dLbl>
              <c:idx val="1"/>
              <c:layout>
                <c:manualLayout>
                  <c:x val="3.0864197530864248E-3"/>
                  <c:y val="8.6771893905320224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7.6189955624183542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 i="0" cap="all" baseline="0"/>
                </a:pPr>
                <a:endParaRPr lang="ru-RU"/>
              </a:p>
            </c:txPr>
            <c:showVal val="1"/>
          </c:dLbls>
          <c:cat>
            <c:strRef>
              <c:f>Лист1!$D$8:$D$10</c:f>
              <c:strCache>
                <c:ptCount val="3"/>
                <c:pt idx="0">
                  <c:v>самочувствие</c:v>
                </c:pt>
                <c:pt idx="1">
                  <c:v>активность</c:v>
                </c:pt>
                <c:pt idx="2">
                  <c:v>настроение</c:v>
                </c:pt>
              </c:strCache>
            </c:strRef>
          </c:cat>
          <c:val>
            <c:numRef>
              <c:f>Лист1!$F$8:$F$10</c:f>
              <c:numCache>
                <c:formatCode>General</c:formatCode>
                <c:ptCount val="3"/>
                <c:pt idx="0">
                  <c:v>6.5</c:v>
                </c:pt>
                <c:pt idx="1">
                  <c:v>6.5</c:v>
                </c:pt>
                <c:pt idx="2">
                  <c:v>6.5</c:v>
                </c:pt>
              </c:numCache>
            </c:numRef>
          </c:val>
        </c:ser>
        <c:dLbls>
          <c:showVal val="1"/>
        </c:dLbls>
        <c:shape val="box"/>
        <c:axId val="107335680"/>
        <c:axId val="107337216"/>
        <c:axId val="0"/>
      </c:bar3DChart>
      <c:catAx>
        <c:axId val="10733568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400" b="1" i="0" baseline="0"/>
            </a:pPr>
            <a:endParaRPr lang="ru-RU"/>
          </a:p>
        </c:txPr>
        <c:crossAx val="107337216"/>
        <c:crosses val="autoZero"/>
        <c:auto val="1"/>
        <c:lblAlgn val="ctr"/>
        <c:lblOffset val="100"/>
      </c:catAx>
      <c:valAx>
        <c:axId val="10733721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73356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0617308253135035"/>
          <c:y val="1.2698325937363936E-2"/>
          <c:w val="0.78765383493729968"/>
          <c:h val="5.8949061882008574E-2"/>
        </c:manualLayout>
      </c:layout>
      <c:txPr>
        <a:bodyPr/>
        <a:lstStyle/>
        <a:p>
          <a:pPr>
            <a:defRPr sz="2400" b="1" i="0" baseline="0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Лист1!$E$27</c:f>
              <c:strCache>
                <c:ptCount val="1"/>
                <c:pt idx="0">
                  <c:v>ситуационная тревожность</c:v>
                </c:pt>
              </c:strCache>
            </c:strRef>
          </c:tx>
          <c:dLbls>
            <c:txPr>
              <a:bodyPr/>
              <a:lstStyle/>
              <a:p>
                <a:pPr>
                  <a:defRPr sz="2400" b="1" i="0" baseline="0"/>
                </a:pPr>
                <a:endParaRPr lang="ru-RU"/>
              </a:p>
            </c:txPr>
            <c:showVal val="1"/>
          </c:dLbls>
          <c:cat>
            <c:strRef>
              <c:f>Лист1!$D$28:$D$30</c:f>
              <c:strCache>
                <c:ptCount val="3"/>
                <c:pt idx="0">
                  <c:v>гипертоническая болезнь</c:v>
                </c:pt>
                <c:pt idx="1">
                  <c:v>язвенная болезнь желудка и 12 п.к.</c:v>
                </c:pt>
                <c:pt idx="2">
                  <c:v>сочетанная патология</c:v>
                </c:pt>
              </c:strCache>
            </c:strRef>
          </c:cat>
          <c:val>
            <c:numRef>
              <c:f>Лист1!$E$28:$E$30</c:f>
              <c:numCache>
                <c:formatCode>General</c:formatCode>
                <c:ptCount val="3"/>
                <c:pt idx="0">
                  <c:v>32.5</c:v>
                </c:pt>
                <c:pt idx="1">
                  <c:v>54.3</c:v>
                </c:pt>
                <c:pt idx="2">
                  <c:v>43.6</c:v>
                </c:pt>
              </c:numCache>
            </c:numRef>
          </c:val>
        </c:ser>
        <c:ser>
          <c:idx val="1"/>
          <c:order val="1"/>
          <c:tx>
            <c:strRef>
              <c:f>Лист1!$F$27</c:f>
              <c:strCache>
                <c:ptCount val="1"/>
                <c:pt idx="0">
                  <c:v>личностная тревожность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6.1728395061728392E-3"/>
                  <c:y val="8.4180979826834645E-2"/>
                </c:manualLayout>
              </c:layout>
              <c:tx>
                <c:rich>
                  <a:bodyPr/>
                  <a:lstStyle/>
                  <a:p>
                    <a:pPr>
                      <a:defRPr sz="2400" b="1" i="0" cap="all" baseline="0"/>
                    </a:pPr>
                    <a:r>
                      <a:rPr lang="en-US" sz="2200" b="1" i="0" cap="all" baseline="0" dirty="0"/>
                      <a:t>33,1</a:t>
                    </a:r>
                  </a:p>
                </c:rich>
              </c:tx>
              <c:spPr>
                <a:noFill/>
              </c:spPr>
              <c:showVal val="1"/>
            </c:dLbl>
            <c:dLbl>
              <c:idx val="1"/>
              <c:layout>
                <c:manualLayout>
                  <c:x val="3.0864197530864235E-3"/>
                  <c:y val="0.1122413064357795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i="0" baseline="0" dirty="0"/>
                      <a:t>38,9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0.10662924111399071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2400" b="1" i="0" baseline="0"/>
                  </a:pPr>
                  <a:endParaRPr lang="ru-RU"/>
                </a:p>
              </c:txPr>
              <c:showVal val="1"/>
            </c:dLbl>
            <c:spPr>
              <a:noFill/>
            </c:spPr>
            <c:showVal val="1"/>
          </c:dLbls>
          <c:cat>
            <c:strRef>
              <c:f>Лист1!$D$28:$D$30</c:f>
              <c:strCache>
                <c:ptCount val="3"/>
                <c:pt idx="0">
                  <c:v>гипертоническая болезнь</c:v>
                </c:pt>
                <c:pt idx="1">
                  <c:v>язвенная болезнь желудка и 12 п.к.</c:v>
                </c:pt>
                <c:pt idx="2">
                  <c:v>сочетанная патология</c:v>
                </c:pt>
              </c:strCache>
            </c:strRef>
          </c:cat>
          <c:val>
            <c:numRef>
              <c:f>Лист1!$F$28:$F$30</c:f>
              <c:numCache>
                <c:formatCode>General</c:formatCode>
                <c:ptCount val="3"/>
                <c:pt idx="0">
                  <c:v>33.1</c:v>
                </c:pt>
                <c:pt idx="1">
                  <c:v>38.9</c:v>
                </c:pt>
                <c:pt idx="2">
                  <c:v>41.1</c:v>
                </c:pt>
              </c:numCache>
            </c:numRef>
          </c:val>
        </c:ser>
        <c:shape val="cylinder"/>
        <c:axId val="112676864"/>
        <c:axId val="112678400"/>
        <c:axId val="0"/>
      </c:bar3DChart>
      <c:catAx>
        <c:axId val="11267686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112678400"/>
        <c:crosses val="autoZero"/>
        <c:auto val="1"/>
        <c:lblAlgn val="ctr"/>
        <c:lblOffset val="100"/>
      </c:catAx>
      <c:valAx>
        <c:axId val="112678400"/>
        <c:scaling>
          <c:orientation val="minMax"/>
        </c:scaling>
        <c:axPos val="l"/>
        <c:majorGridlines/>
        <c:numFmt formatCode="General" sourceLinked="1"/>
        <c:tickLblPos val="nextTo"/>
        <c:crossAx val="11267686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FE3F9-C9B9-43D2-9FF1-F6A5F16EF3EB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6F212-E256-453F-AD7A-E994BC151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8286808" cy="228601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Роль психосоматического статуса в формировании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коморбидности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производствонно-обусловленных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заболеваний на транспорте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energysmi.ru/uploads/posts/2014-09/141075930811c89fd5a2b85ac22c75fc136fd4c8c0fee9c0cb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8934"/>
            <a:ext cx="4857752" cy="3233105"/>
          </a:xfrm>
          <a:prstGeom prst="rect">
            <a:avLst/>
          </a:prstGeom>
          <a:noFill/>
        </p:spPr>
      </p:pic>
      <p:pic>
        <p:nvPicPr>
          <p:cNvPr id="9218" name="Picture 2" descr="http://economic.su/wp-content/uploads/2017/01/%D0%90%D0%B2%D0%B8%D0%B0%D1%86%D0%B8%D0%BE%D0%BD%D0%BD%D0%B0%D1%8F-%D0%BA%D0%BE%D0%BC%D0%BF%D0%B0%D0%BD%D0%B8%D1%8F-Interjet-%D1%81%D0%BD%D0%BE%D0%B2%D0%B0-%D0%BD%D0%B0%D1%87%D0%B8%D0%BD%D0%B0%D0%B5%D1%82-%D1%8D%D0%BA%D1%81%D0%BF%D0%BB%D1%83%D0%B0%D1%82%D0%B8%D1%80%D0%BE%D0%B2%D0%B0%D1%82%D1%8C-%D0%B0%D0%B2%D0%B8%D0%B0%D0%BB%D0%B0%D0%B9%D0%BD%D0%B5%D1%80%D1%8B-Superjet-100-960x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281" y="3453532"/>
            <a:ext cx="4357719" cy="3404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14290"/>
            <a:ext cx="4214842" cy="2428892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Тест САН </a:t>
            </a:r>
            <a:r>
              <a:rPr lang="uk-UA" sz="2800" b="1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uk-UA" sz="2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для быстрой оценки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психоэмоционального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состояния человека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момент обследования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928934"/>
            <a:ext cx="8643998" cy="3929066"/>
          </a:xfrm>
        </p:spPr>
        <p:txBody>
          <a:bodyPr>
            <a:normAutofit fontScale="92500"/>
          </a:bodyPr>
          <a:lstStyle/>
          <a:p>
            <a:pPr algn="r">
              <a:buNone/>
            </a:pPr>
            <a:r>
              <a:rPr lang="ru-RU" dirty="0" smtClean="0"/>
              <a:t>    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Выявляет  особенности: 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самочувствие, сила, утомляемость и здоровье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активность – подвижность, скорость протекания функций,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настроение - эмоциональное состояние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Показатели благоприятны &gt; 4 баллов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Хорошие оценки состояния 6-6,5 баллов.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://zewerok.ru/wp-content/uploads/2015/04/sudno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3438" cy="3428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14290"/>
          <a:ext cx="8229600" cy="664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898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Тест </a:t>
            </a:r>
            <a:r>
              <a:rPr lang="ru-RU" b="1" dirty="0" err="1" smtClean="0"/>
              <a:t>Спилбергера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2714620"/>
            <a:ext cx="8215370" cy="39290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Оценивает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уровень личностной тревожности как черты характера и уровень ситуационной (реактивной) тревожности, которая отражает реагирование человека на текущую ситуацию в данный момент времени</a:t>
            </a:r>
          </a:p>
          <a:p>
            <a:endParaRPr lang="ru-RU" dirty="0"/>
          </a:p>
        </p:txBody>
      </p:sp>
      <p:pic>
        <p:nvPicPr>
          <p:cNvPr id="3074" name="Picture 2" descr="http://job-sbu.org/wp-content/uploads/2017/06/probkafuri-pic905-895x505-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6711" y="0"/>
            <a:ext cx="5167289" cy="3201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357166"/>
          <a:ext cx="8786874" cy="621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https://r-19.ru/upload/iblock/02d/inx960x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0"/>
            <a:ext cx="3500430" cy="2506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332898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Цветовой тест </a:t>
            </a:r>
            <a:r>
              <a:rPr lang="ru-RU" b="1" dirty="0" err="1" smtClean="0"/>
              <a:t>Люшера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3357562"/>
            <a:ext cx="8215370" cy="328614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Опрошено 112 работников РЖД, имеющих свою семью. </a:t>
            </a:r>
          </a:p>
          <a:p>
            <a:r>
              <a:rPr lang="ru-RU" b="1" dirty="0" smtClean="0"/>
              <a:t>Из них 84 человека (75%) оценили семейные взаимоотношения как положительные, все они отметили важную роль своей семьи для быстрого преодоления трудных ситуаций, в том числе и производственного стресса. </a:t>
            </a:r>
            <a:endParaRPr lang="ru-RU" b="1" dirty="0"/>
          </a:p>
        </p:txBody>
      </p:sp>
      <p:pic>
        <p:nvPicPr>
          <p:cNvPr id="1026" name="Picture 2" descr="http://blogstarter.ru/wp-content/uploads/2015/02/semia-samoe-vajno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42852"/>
            <a:ext cx="5214942" cy="323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898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Цветовой тест </a:t>
            </a:r>
            <a:r>
              <a:rPr lang="ru-RU" b="1" dirty="0" err="1" smtClean="0"/>
              <a:t>Люшера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://present5.com/presentation/2310212_141452732/image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8858312" cy="526893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1) синий — спокойствие, удовлетворенность</a:t>
            </a:r>
          </a:p>
          <a:p>
            <a:pPr>
              <a:buNone/>
            </a:pPr>
            <a:r>
              <a:rPr lang="ru-RU" b="1" dirty="0" smtClean="0"/>
              <a:t>2) сине-зеленый — уверенность</a:t>
            </a:r>
          </a:p>
          <a:p>
            <a:pPr>
              <a:buNone/>
            </a:pPr>
            <a:r>
              <a:rPr lang="ru-RU" b="1" dirty="0" smtClean="0"/>
              <a:t>3) оранжево-красный —сила волевого усилия, агрессивность</a:t>
            </a:r>
          </a:p>
          <a:p>
            <a:pPr>
              <a:buNone/>
            </a:pPr>
            <a:r>
              <a:rPr lang="ru-RU" b="1" dirty="0" smtClean="0"/>
              <a:t>4) светло-желтый — активность, общительность</a:t>
            </a:r>
          </a:p>
          <a:p>
            <a:pPr>
              <a:buNone/>
            </a:pPr>
            <a:r>
              <a:rPr lang="ru-RU" b="1" dirty="0" smtClean="0"/>
              <a:t>5</a:t>
            </a:r>
            <a:r>
              <a:rPr lang="ru-RU" b="1" dirty="0" smtClean="0"/>
              <a:t>) фиолетовый; 6) коричневый, 7) черный, 8) серый -  символизируют негативные тенденции: тревожность, стресс, переживание страха, огорчения.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571744"/>
            <a:ext cx="8715436" cy="40005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Таким образом, регулярное психологическое обследование работников транспорта,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том числе практически здоровых,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оценка их эмоционального состояния дает возможность своевременно выявить состояния утомления, отклонения эмоционального состояния и вовремя провести профилактические мероприятия по предупреждению формирования хронического производственного стресса.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a.d-cd.net/3e63c1u-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39" y="214290"/>
            <a:ext cx="3907019" cy="235745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2285992"/>
            <a:ext cx="8686800" cy="435771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 descr="http://varlamov.me/2014/yaros_pol/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14290"/>
            <a:ext cx="3626573" cy="2448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Нами выделены основные патогенетические механизмы формирования фенотипов при производственно обусловленной АГ  </a:t>
            </a:r>
            <a:endParaRPr lang="ru-RU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836712"/>
          <a:ext cx="9144000" cy="6065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008"/>
                <a:gridCol w="7222992"/>
              </a:tblGrid>
              <a:tr h="408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Патогенез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Маркеры 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4488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Воспаление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Воспалительный фенотип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Увеличение числа клеток воспаления и их активация:</a:t>
                      </a:r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CD8+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-лимфоциты, моноциты/макрофаги, нейтрофилы. </a:t>
                      </a:r>
                    </a:p>
                    <a:p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Увеличение продукции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медиаторов воспаления: ИЛ-8, </a:t>
                      </a:r>
                      <a:r>
                        <a:rPr lang="ru-RU" sz="18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ФНО-альфа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ru-RU" sz="18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лейкотриена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В4, </a:t>
                      </a:r>
                      <a:r>
                        <a:rPr lang="ru-RU" sz="18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оксидантов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Нарушение баланса протеазы/</a:t>
                      </a:r>
                      <a:r>
                        <a:rPr lang="ru-RU" sz="18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антипротеазы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</a:t>
                      </a:r>
                      <a:endParaRPr lang="ru-RU" sz="1800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Клинически 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8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Ацидизм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нарушение моторики ЖКТ, Снижение</a:t>
                      </a:r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массы </a:t>
                      </a:r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тела.</a:t>
                      </a:r>
                      <a:endParaRPr lang="ru-RU" sz="1800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70678">
                <a:tc rowSpan="2">
                  <a:txBody>
                    <a:bodyPr/>
                    <a:lstStyle/>
                    <a:p>
                      <a:r>
                        <a:rPr lang="ru-RU" sz="1800" b="1" dirty="0" smtClean="0"/>
                        <a:t>Эндотелиальная дисфункция</a:t>
                      </a:r>
                    </a:p>
                    <a:p>
                      <a:endParaRPr lang="ru-RU" sz="1800" b="1" dirty="0" smtClean="0"/>
                    </a:p>
                    <a:p>
                      <a:endParaRPr lang="ru-RU" sz="1800" b="1" dirty="0" smtClean="0"/>
                    </a:p>
                    <a:p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Сосудистый </a:t>
                      </a:r>
                      <a:r>
                        <a:rPr lang="ru-RU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дизрегуляторный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фенотип: - </a:t>
                      </a:r>
                      <a:r>
                        <a:rPr lang="ru-RU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Гиперреактивность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сосудов – изменения функциональных проб, </a:t>
                      </a:r>
                      <a:r>
                        <a:rPr lang="ru-RU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ремоделирование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сосудистого эндотелия, развитие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структурных нарушений, жесткость артерий резистивного типа, гиалиноз, фиброз, </a:t>
                      </a:r>
                      <a:r>
                        <a:rPr lang="ru-RU" sz="18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липоидоз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 </a:t>
                      </a:r>
                      <a:r>
                        <a:rPr lang="ru-RU" sz="18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тд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Ригидность сосудов, 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774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Клинический фенотип : развитие АГ , 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дислипидемия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endParaRPr lang="ru-RU" sz="1800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Гипертрофия </a:t>
                      </a:r>
                      <a:r>
                        <a:rPr lang="ru-RU" sz="18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миокарда,</a:t>
                      </a:r>
                      <a:r>
                        <a:rPr lang="ru-RU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поражение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органов – мишеней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267879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Системные механизмы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Коморбидный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фенотип : Кардиоваскулярная </a:t>
                      </a:r>
                      <a:r>
                        <a:rPr kumimoji="0" lang="ru-RU" sz="1800" b="1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коморбидность</a:t>
                      </a:r>
                      <a:endParaRPr kumimoji="0" lang="ru-RU" sz="1800" b="1" kern="120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нарушение метаболического профиля,  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НТГ и СД2,   АГ 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 атеросклероз, АГ и ИБС, АГ и </a:t>
                      </a:r>
                      <a:r>
                        <a:rPr lang="ru-RU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кислото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зависимые 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заболевания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ГДЗ резистентные </a:t>
                      </a:r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 лечению </a:t>
                      </a:r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КЗЗ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АГ и ХОБЛ и т.д.…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marL="174625" indent="366713">
              <a:tabLst>
                <a:tab pos="8880475" algn="l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180975" indent="360363">
              <a:buFont typeface="+mj-lt"/>
              <a:buAutoNum type="arabicPeriod"/>
              <a:tabLst>
                <a:tab pos="8880475" algn="l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Идентификация фенотипов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 имеет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клиническое, терапевтическое и прогностическое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значение</a:t>
            </a:r>
          </a:p>
          <a:p>
            <a:pPr marL="180975" indent="360363">
              <a:buFont typeface="+mj-lt"/>
              <a:buAutoNum type="arabicPeriod"/>
              <a:tabLst>
                <a:tab pos="8880475" algn="l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Перспективные направления дальнейших исследований должны проводиться в тренде оценки психологического статуса, определение генетических маркеров психологической дисфункции, поиск патогенетических ассоциаций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коморбидных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состояний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332656"/>
            <a:ext cx="4392488" cy="1800200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348880"/>
            <a:ext cx="7920880" cy="4509120"/>
          </a:xfrm>
        </p:spPr>
        <p:txBody>
          <a:bodyPr>
            <a:normAutofit fontScale="62500" lnSpcReduction="20000"/>
          </a:bodyPr>
          <a:lstStyle/>
          <a:p>
            <a:pPr marL="298450" lvl="1" indent="333375" algn="just">
              <a:lnSpc>
                <a:spcPct val="120000"/>
              </a:lnSpc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3300" b="1" dirty="0" err="1" smtClean="0">
                <a:latin typeface="Times New Roman" pitchFamily="18" charset="0"/>
                <a:cs typeface="Times New Roman" pitchFamily="18" charset="0"/>
              </a:rPr>
              <a:t>Показать</a:t>
            </a:r>
            <a:r>
              <a:rPr lang="uk-UA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возможность использования результатов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психофизиологического обследования и 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оценки уровня эмоционального состояния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работников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основных профессий железнодорожного транспорта для персонифицированного генетического анализа с целью раннего выявления психологического фенотипа работников, определяющего снижение </a:t>
            </a:r>
            <a:r>
              <a:rPr lang="ru-RU" sz="3300" b="1" dirty="0" err="1" smtClean="0">
                <a:latin typeface="Times New Roman" pitchFamily="18" charset="0"/>
                <a:cs typeface="Times New Roman" pitchFamily="18" charset="0"/>
              </a:rPr>
              <a:t>резистентности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к воздействию хронического стресса в производственных условиях,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формирование профессионального выгорания, развитие психосоматических заболеваний, а так же для разработки  опережающих профилактических мероприятий, направленных на сохранение психического и психосоматического здоровья</a:t>
            </a:r>
          </a:p>
        </p:txBody>
      </p:sp>
      <p:pic>
        <p:nvPicPr>
          <p:cNvPr id="5" name="Picture 2" descr="Лучшие фотографии железнодорожной тематики 2013 года Лучшее2013, железная дорога, поез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3714776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2.infourok.ru/uploads/ex/014c/00059313-bb319e4b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332656"/>
            <a:ext cx="8715436" cy="830997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 ЗА  ВНИМАНИЕ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Малютина Наталья Николаевна</a:t>
            </a:r>
            <a:r>
              <a:rPr lang="ru-RU" dirty="0" smtClean="0"/>
              <a:t>, заведующая кафедрой факультетской терапии № 2 и профессиональных болезней с курсом </a:t>
            </a:r>
            <a:r>
              <a:rPr lang="ru-RU" dirty="0" err="1" smtClean="0"/>
              <a:t>профболезней</a:t>
            </a:r>
            <a:r>
              <a:rPr lang="ru-RU" dirty="0" smtClean="0"/>
              <a:t> ФДПО ФГБОУ ВО «ПГМУ им. акад. Е.А.Вагнера Минздрава России», главный </a:t>
            </a:r>
            <a:r>
              <a:rPr lang="ru-RU" dirty="0" err="1" smtClean="0"/>
              <a:t>профпатолог</a:t>
            </a:r>
            <a:r>
              <a:rPr lang="ru-RU" dirty="0" smtClean="0"/>
              <a:t> Пермского края, Заслуженный врач РФ, профессор, д.м.н., 614000, г. Пермь, ул. Петропавловская 26</a:t>
            </a:r>
          </a:p>
          <a:p>
            <a:r>
              <a:rPr lang="ru-RU" dirty="0" smtClean="0"/>
              <a:t>тел. 89638801708 </a:t>
            </a:r>
          </a:p>
          <a:p>
            <a:r>
              <a:rPr lang="en-US" dirty="0" smtClean="0"/>
              <a:t>e-mail: </a:t>
            </a:r>
            <a:r>
              <a:rPr lang="en-US" dirty="0" smtClean="0"/>
              <a:t>dr-malyutina@yandex.ru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В </a:t>
            </a:r>
            <a:r>
              <a:rPr lang="ru-RU" b="1" dirty="0" smtClean="0"/>
              <a:t>1990-е </a:t>
            </a:r>
            <a:r>
              <a:rPr lang="ru-RU" b="1" dirty="0" smtClean="0"/>
              <a:t>гг. началось </a:t>
            </a:r>
            <a:r>
              <a:rPr lang="ru-RU" b="1" dirty="0" smtClean="0"/>
              <a:t>изучение </a:t>
            </a:r>
            <a:r>
              <a:rPr lang="ru-RU" b="1" dirty="0" smtClean="0"/>
              <a:t>молекулярно-генетических </a:t>
            </a:r>
            <a:r>
              <a:rPr lang="ru-RU" b="1" dirty="0" smtClean="0"/>
              <a:t>основ отдельных свойств характера </a:t>
            </a:r>
            <a:r>
              <a:rPr lang="ru-RU" b="1" dirty="0" smtClean="0"/>
              <a:t>личности </a:t>
            </a:r>
            <a:r>
              <a:rPr lang="ru-RU" b="1" dirty="0" smtClean="0"/>
              <a:t>и </a:t>
            </a:r>
            <a:r>
              <a:rPr lang="ru-RU" b="1" dirty="0" smtClean="0"/>
              <a:t>темперамента. </a:t>
            </a:r>
          </a:p>
          <a:p>
            <a:r>
              <a:rPr lang="ru-RU" b="1" dirty="0" smtClean="0"/>
              <a:t>В настоящее время доказано </a:t>
            </a:r>
            <a:r>
              <a:rPr lang="ru-RU" b="1" dirty="0" smtClean="0"/>
              <a:t>значение генетических факторов в формировании </a:t>
            </a:r>
            <a:r>
              <a:rPr lang="ru-RU" b="1" dirty="0" smtClean="0"/>
              <a:t>индивидуальной </a:t>
            </a:r>
            <a:r>
              <a:rPr lang="ru-RU" b="1" dirty="0" smtClean="0"/>
              <a:t>вариативности отдельных </a:t>
            </a:r>
            <a:r>
              <a:rPr lang="ru-RU" b="1" dirty="0" smtClean="0"/>
              <a:t>психологических </a:t>
            </a:r>
            <a:r>
              <a:rPr lang="ru-RU" b="1" dirty="0" smtClean="0"/>
              <a:t>характеристик личности. </a:t>
            </a:r>
            <a:r>
              <a:rPr lang="ru-RU" b="1" dirty="0" smtClean="0"/>
              <a:t>В частности доказано, что </a:t>
            </a:r>
            <a:r>
              <a:rPr lang="ru-RU" b="1" dirty="0" smtClean="0"/>
              <a:t>вклад наследственности в формирование черт темперамента составляет 30-60 </a:t>
            </a:r>
            <a:r>
              <a:rPr lang="ru-RU" b="1" dirty="0" smtClean="0"/>
              <a:t>%.</a:t>
            </a:r>
          </a:p>
          <a:p>
            <a:r>
              <a:rPr lang="ru-RU" b="1" dirty="0" smtClean="0"/>
              <a:t> В формирование </a:t>
            </a:r>
            <a:r>
              <a:rPr lang="ru-RU" b="1" dirty="0" smtClean="0"/>
              <a:t>индивидуальных вариаций </a:t>
            </a:r>
            <a:r>
              <a:rPr lang="ru-RU" b="1" dirty="0" err="1" smtClean="0"/>
              <a:t>психодинамики</a:t>
            </a:r>
            <a:r>
              <a:rPr lang="ru-RU" b="1" dirty="0" smtClean="0"/>
              <a:t> и </a:t>
            </a:r>
            <a:r>
              <a:rPr lang="ru-RU" b="1" dirty="0" err="1" smtClean="0"/>
              <a:t>психоэмоциональной</a:t>
            </a:r>
            <a:r>
              <a:rPr lang="ru-RU" b="1" dirty="0" smtClean="0"/>
              <a:t> </a:t>
            </a:r>
            <a:r>
              <a:rPr lang="ru-RU" b="1" dirty="0" smtClean="0"/>
              <a:t>устойчивости </a:t>
            </a:r>
            <a:r>
              <a:rPr lang="ru-RU" b="1" dirty="0" smtClean="0"/>
              <a:t>вовлечено </a:t>
            </a:r>
            <a:r>
              <a:rPr lang="ru-RU" b="1" dirty="0" smtClean="0"/>
              <a:t>множество генов, </a:t>
            </a:r>
            <a:r>
              <a:rPr lang="ru-RU" b="1" dirty="0" smtClean="0"/>
              <a:t>что </a:t>
            </a:r>
            <a:r>
              <a:rPr lang="ru-RU" b="1" dirty="0" smtClean="0"/>
              <a:t>делает задачу выявления роли конкретного гена чрезвычайно сложной. </a:t>
            </a:r>
            <a:endParaRPr lang="ru-RU" b="1" dirty="0"/>
          </a:p>
        </p:txBody>
      </p:sp>
      <p:pic>
        <p:nvPicPr>
          <p:cNvPr id="4" name="Picture 2" descr="https://avatars.mds.yandex.net/get-pdb/28866/c955290a-1c68-4941-9d15-6373701d184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0"/>
            <a:ext cx="2339752" cy="1582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8964488" cy="52292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Наследуемость тревожности </a:t>
            </a:r>
            <a:r>
              <a:rPr lang="ru-RU" sz="2800" b="1" dirty="0" smtClean="0"/>
              <a:t>составляет около 45 </a:t>
            </a:r>
            <a:r>
              <a:rPr lang="ru-RU" sz="2800" b="1" dirty="0" smtClean="0"/>
              <a:t>%, депрессии в зависимости от клинического варианта болезни – от 38% до 76</a:t>
            </a:r>
            <a:r>
              <a:rPr lang="ru-RU" sz="2800" b="1" dirty="0" smtClean="0"/>
              <a:t>% </a:t>
            </a:r>
            <a:r>
              <a:rPr lang="ru-RU" sz="2800" b="1" dirty="0" smtClean="0"/>
              <a:t>.  Доказано, что и тревога, </a:t>
            </a:r>
            <a:r>
              <a:rPr lang="ru-RU" sz="2800" b="1" dirty="0" smtClean="0"/>
              <a:t>и депрессия генетически </a:t>
            </a:r>
            <a:r>
              <a:rPr lang="ru-RU" sz="2800" b="1" dirty="0" smtClean="0"/>
              <a:t>гетерогенны. </a:t>
            </a:r>
            <a:r>
              <a:rPr lang="ru-RU" sz="2800" b="1" dirty="0" err="1" smtClean="0"/>
              <a:t>Депрессивно-маниакальный</a:t>
            </a:r>
            <a:r>
              <a:rPr lang="ru-RU" sz="2800" b="1" dirty="0" smtClean="0"/>
              <a:t> психоз (</a:t>
            </a:r>
            <a:r>
              <a:rPr lang="ru-RU" sz="2800" b="1" dirty="0" smtClean="0"/>
              <a:t>биполярное </a:t>
            </a:r>
            <a:r>
              <a:rPr lang="ru-RU" sz="2800" b="1" dirty="0" smtClean="0"/>
              <a:t>расстройство) на 68 %, а </a:t>
            </a:r>
            <a:r>
              <a:rPr lang="ru-RU" sz="2800" b="1" dirty="0" smtClean="0"/>
              <a:t>шизофрения </a:t>
            </a:r>
            <a:r>
              <a:rPr lang="ru-RU" sz="2800" b="1" dirty="0" smtClean="0"/>
              <a:t>на 34% генетически </a:t>
            </a:r>
            <a:r>
              <a:rPr lang="ru-RU" sz="2800" b="1" dirty="0" smtClean="0"/>
              <a:t>детерминированы. </a:t>
            </a:r>
          </a:p>
          <a:p>
            <a:r>
              <a:rPr lang="ru-RU" sz="2800" b="1" dirty="0" smtClean="0"/>
              <a:t>Убедительно доказана </a:t>
            </a:r>
            <a:r>
              <a:rPr lang="ru-RU" sz="2800" b="1" dirty="0" smtClean="0"/>
              <a:t>высокая </a:t>
            </a:r>
            <a:r>
              <a:rPr lang="ru-RU" sz="2800" b="1" dirty="0" smtClean="0"/>
              <a:t>роль наследуемости </a:t>
            </a:r>
            <a:r>
              <a:rPr lang="ru-RU" sz="2800" b="1" dirty="0" smtClean="0"/>
              <a:t>социальных </a:t>
            </a:r>
            <a:r>
              <a:rPr lang="ru-RU" sz="2800" b="1" dirty="0" smtClean="0"/>
              <a:t>фенотипов</a:t>
            </a:r>
          </a:p>
          <a:p>
            <a:endParaRPr lang="ru-RU" sz="2800" b="1" dirty="0" smtClean="0"/>
          </a:p>
          <a:p>
            <a:endParaRPr lang="ru-RU" sz="28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60648"/>
            <a:ext cx="842493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Выявление генетических маркеров </a:t>
            </a:r>
            <a:r>
              <a:rPr lang="ru-RU" b="1" dirty="0" smtClean="0"/>
              <a:t> как низкой, так и высокой </a:t>
            </a:r>
            <a:r>
              <a:rPr lang="ru-RU" b="1" dirty="0" err="1" smtClean="0"/>
              <a:t>стрессо</a:t>
            </a:r>
            <a:r>
              <a:rPr lang="ru-RU" b="1" dirty="0" smtClean="0"/>
              <a:t>- устойчивости </a:t>
            </a:r>
            <a:r>
              <a:rPr lang="ru-RU" b="1" dirty="0" smtClean="0"/>
              <a:t>является весьма значимым и представляет огромный интерес </a:t>
            </a:r>
            <a:r>
              <a:rPr lang="ru-RU" b="1" dirty="0" smtClean="0"/>
              <a:t>для </a:t>
            </a:r>
            <a:r>
              <a:rPr lang="ru-RU" b="1" dirty="0" smtClean="0"/>
              <a:t>понимания молекулярно-генетических механизмов психологической </a:t>
            </a:r>
            <a:r>
              <a:rPr lang="ru-RU" b="1" dirty="0" smtClean="0"/>
              <a:t>устойчивости и развития психосоматических заболеваний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640960" cy="659735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/>
              <a:t>В  условиях  хронического стресса в производственных условиях  повышение интенсивности либо длительности воздействия факторов приводит к нарушению адаптации и формированию </a:t>
            </a:r>
            <a:r>
              <a:rPr lang="ru-RU" b="1" dirty="0" err="1" smtClean="0"/>
              <a:t>дистресса</a:t>
            </a:r>
            <a:r>
              <a:rPr lang="ru-RU" b="1" dirty="0" smtClean="0"/>
              <a:t> . </a:t>
            </a:r>
          </a:p>
          <a:p>
            <a:pPr algn="just"/>
            <a:r>
              <a:rPr lang="ru-RU" b="1" dirty="0" smtClean="0"/>
              <a:t>Под влиянием норадреналина и </a:t>
            </a:r>
            <a:r>
              <a:rPr lang="ru-RU" b="1" dirty="0" err="1" smtClean="0"/>
              <a:t>норадренергических</a:t>
            </a:r>
            <a:r>
              <a:rPr lang="ru-RU" b="1" dirty="0" smtClean="0"/>
              <a:t> элементов </a:t>
            </a:r>
            <a:r>
              <a:rPr lang="ru-RU" b="1" dirty="0" smtClean="0"/>
              <a:t>лимбико-ретикулярной </a:t>
            </a:r>
            <a:r>
              <a:rPr lang="ru-RU" b="1" dirty="0" smtClean="0"/>
              <a:t>системы </a:t>
            </a:r>
            <a:r>
              <a:rPr lang="ru-RU" b="1" dirty="0" smtClean="0"/>
              <a:t>происходит быстрая активация </a:t>
            </a:r>
            <a:r>
              <a:rPr lang="ru-RU" b="1" dirty="0" err="1" smtClean="0"/>
              <a:t>симпато-адреналовой</a:t>
            </a:r>
            <a:r>
              <a:rPr lang="ru-RU" b="1" dirty="0" smtClean="0"/>
              <a:t> </a:t>
            </a:r>
            <a:r>
              <a:rPr lang="ru-RU" b="1" dirty="0" smtClean="0"/>
              <a:t>системы (САС) и более медленная </a:t>
            </a:r>
            <a:r>
              <a:rPr lang="ru-RU" b="1" dirty="0" smtClean="0"/>
              <a:t>– гипоталамо-гипофизарно-адреналовой </a:t>
            </a:r>
            <a:r>
              <a:rPr lang="ru-RU" b="1" dirty="0" smtClean="0"/>
              <a:t>системы (ГГАС), </a:t>
            </a:r>
            <a:r>
              <a:rPr lang="ru-RU" b="1" dirty="0" smtClean="0"/>
              <a:t>приводящая </a:t>
            </a:r>
            <a:r>
              <a:rPr lang="ru-RU" b="1" dirty="0" smtClean="0"/>
              <a:t>к высвобождению </a:t>
            </a:r>
            <a:r>
              <a:rPr lang="ru-RU" b="1" dirty="0" smtClean="0"/>
              <a:t>гормонов </a:t>
            </a:r>
            <a:r>
              <a:rPr lang="ru-RU" b="1" dirty="0" smtClean="0"/>
              <a:t>стресса (катехоламины, </a:t>
            </a:r>
            <a:r>
              <a:rPr lang="ru-RU" b="1" dirty="0" smtClean="0"/>
              <a:t>кортикостероиды </a:t>
            </a:r>
            <a:r>
              <a:rPr lang="ru-RU" b="1" dirty="0" smtClean="0"/>
              <a:t>и др</a:t>
            </a:r>
            <a:r>
              <a:rPr lang="ru-RU" b="1" dirty="0" smtClean="0"/>
              <a:t>.). Запускается каскад </a:t>
            </a:r>
            <a:r>
              <a:rPr lang="ru-RU" b="1" dirty="0" smtClean="0"/>
              <a:t>специфических реакций, характерных для стресса. </a:t>
            </a:r>
            <a:endParaRPr lang="ru-RU" b="1" dirty="0" smtClean="0"/>
          </a:p>
          <a:p>
            <a:pPr algn="just"/>
            <a:r>
              <a:rPr lang="ru-RU" b="1" dirty="0" smtClean="0"/>
              <a:t>Многие </a:t>
            </a:r>
            <a:r>
              <a:rPr lang="ru-RU" b="1" dirty="0" smtClean="0"/>
              <a:t>физиологические и </a:t>
            </a:r>
            <a:r>
              <a:rPr lang="ru-RU" b="1" dirty="0" smtClean="0"/>
              <a:t>биохимические </a:t>
            </a:r>
            <a:r>
              <a:rPr lang="ru-RU" b="1" dirty="0" smtClean="0"/>
              <a:t>реакции на психологический и физиологический стресс являются </a:t>
            </a:r>
            <a:r>
              <a:rPr lang="ru-RU" b="1" dirty="0" smtClean="0"/>
              <a:t>общими </a:t>
            </a:r>
            <a:r>
              <a:rPr lang="ru-RU" b="1" dirty="0" smtClean="0"/>
              <a:t>(активация </a:t>
            </a:r>
            <a:r>
              <a:rPr lang="ru-RU" b="1" dirty="0" err="1" smtClean="0"/>
              <a:t>стресс-реализующей</a:t>
            </a:r>
            <a:r>
              <a:rPr lang="ru-RU" b="1" dirty="0" smtClean="0"/>
              <a:t> ((АС и ГГАС) и </a:t>
            </a:r>
            <a:r>
              <a:rPr lang="ru-RU" b="1" dirty="0" err="1" smtClean="0"/>
              <a:t>стресс-лимитирующей</a:t>
            </a:r>
            <a:r>
              <a:rPr lang="ru-RU" b="1" dirty="0" smtClean="0"/>
              <a:t> (</a:t>
            </a:r>
            <a:r>
              <a:rPr lang="ru-RU" b="1" dirty="0" smtClean="0"/>
              <a:t>эндогенная </a:t>
            </a:r>
            <a:r>
              <a:rPr lang="ru-RU" b="1" dirty="0" err="1" smtClean="0"/>
              <a:t>опиоидная</a:t>
            </a:r>
            <a:r>
              <a:rPr lang="ru-RU" b="1" dirty="0" smtClean="0"/>
              <a:t> и ГАМК) систем, подавление репродукции, изменение поведения, </a:t>
            </a:r>
            <a:r>
              <a:rPr lang="ru-RU" b="1" dirty="0" smtClean="0"/>
              <a:t> нарушение функции ССС, </a:t>
            </a:r>
            <a:r>
              <a:rPr lang="ru-RU" b="1" dirty="0" smtClean="0"/>
              <a:t> </a:t>
            </a:r>
            <a:r>
              <a:rPr lang="ru-RU" b="1" dirty="0" smtClean="0"/>
              <a:t>секреторной и моторной активности ЖКТ,  снижение </a:t>
            </a:r>
            <a:r>
              <a:rPr lang="ru-RU" b="1" dirty="0" smtClean="0"/>
              <a:t>аппетита </a:t>
            </a:r>
            <a:r>
              <a:rPr lang="ru-RU" b="1" dirty="0" smtClean="0"/>
              <a:t>,  </a:t>
            </a:r>
            <a:r>
              <a:rPr lang="ru-RU" b="1" dirty="0" err="1" smtClean="0"/>
              <a:t>центрогенная</a:t>
            </a:r>
            <a:r>
              <a:rPr lang="ru-RU" b="1" dirty="0" smtClean="0"/>
              <a:t> гипертермия </a:t>
            </a:r>
            <a:r>
              <a:rPr lang="ru-RU" b="1" dirty="0" smtClean="0"/>
              <a:t>и др</a:t>
            </a:r>
            <a:r>
              <a:rPr lang="ru-RU" b="1" dirty="0" smtClean="0"/>
              <a:t>.)</a:t>
            </a:r>
          </a:p>
          <a:p>
            <a:pPr algn="just"/>
            <a:r>
              <a:rPr lang="ru-RU" b="1" dirty="0" smtClean="0"/>
              <a:t>Таким образом в условиях </a:t>
            </a:r>
            <a:r>
              <a:rPr lang="ru-RU" b="1" dirty="0" err="1" smtClean="0"/>
              <a:t>дистресса</a:t>
            </a:r>
            <a:r>
              <a:rPr lang="ru-RU" b="1" dirty="0" smtClean="0"/>
              <a:t> формируется психосоматическая патология.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Дистресс</a:t>
            </a:r>
            <a:r>
              <a:rPr lang="ru-RU" dirty="0" smtClean="0"/>
              <a:t> и психосоматическая патология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ru-RU" sz="2000" b="1" dirty="0" smtClean="0"/>
              <a:t>В условиях многофакторного воздействия факторов риска низкой и умеренной интенсивности с одной стороны и  </a:t>
            </a:r>
            <a:r>
              <a:rPr lang="ru-RU" sz="2000" b="1" dirty="0" err="1" smtClean="0"/>
              <a:t>полигенной</a:t>
            </a:r>
            <a:r>
              <a:rPr lang="ru-RU" sz="2000" b="1" dirty="0" smtClean="0"/>
              <a:t> регуляции психофизиологических функций </a:t>
            </a:r>
            <a:r>
              <a:rPr lang="ru-RU" sz="2000" b="1" dirty="0" smtClean="0"/>
              <a:t> значительная роль в формировании патологических процессов отводится наследственной предрасположенности и эпигенетической регуляции активности генов . </a:t>
            </a:r>
          </a:p>
          <a:p>
            <a:r>
              <a:rPr lang="ru-RU" sz="2000" b="1" dirty="0" smtClean="0"/>
              <a:t>Исследования ассоциаций генетических полиморфизмов с личностными характеристиками с одной стороны и различными  фенотипов соматических заболеваний позволяют предполагать , что оценка личностных характеристик позволит прогнозировать развитие </a:t>
            </a:r>
            <a:r>
              <a:rPr lang="ru-RU" sz="2000" b="1" dirty="0" err="1" smtClean="0"/>
              <a:t>общесоматических</a:t>
            </a:r>
            <a:r>
              <a:rPr lang="ru-RU" sz="2000" b="1" dirty="0" smtClean="0"/>
              <a:t> заболеваний и их фенотипические особенности.</a:t>
            </a:r>
          </a:p>
          <a:p>
            <a:r>
              <a:rPr lang="ru-RU" sz="2000" b="1" dirty="0" smtClean="0"/>
              <a:t>В наибольшей степени это касается заболеваний, которые развиваются в условиях воздействия хронического стресса, а именно АГ и болезней ЖКТ.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3214710" cy="2214578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Особые 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условия 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работы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57430"/>
            <a:ext cx="9144000" cy="4500570"/>
          </a:xfrm>
        </p:spPr>
        <p:txBody>
          <a:bodyPr>
            <a:normAutofit fontScale="92500" lnSpcReduction="1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замкнутое </a:t>
            </a:r>
          </a:p>
          <a:p>
            <a:pPr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пространство, </a:t>
            </a:r>
          </a:p>
          <a:p>
            <a:pPr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вынужденное положение, гиподинамия</a:t>
            </a:r>
          </a:p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производственные факторы: монотонный шум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, вибрация, ночные смены, постоянное эмоциональное напряжение, высокая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ответственность,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риск возникновения нестандартных опасных ситуаций в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пути</a:t>
            </a:r>
          </a:p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управление транспортом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требует постоянного напряжения внимания, зрения и слуха</a:t>
            </a:r>
            <a:r>
              <a:rPr lang="ru-RU" b="1" dirty="0"/>
              <a:t>,</a:t>
            </a:r>
          </a:p>
        </p:txBody>
      </p:sp>
      <p:pic>
        <p:nvPicPr>
          <p:cNvPr id="5" name="Picture 2" descr="http://kupiprodai.com.ua/s_images/13388026409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0"/>
            <a:ext cx="4714876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214942" cy="3429000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Тест </a:t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“Нервно-психической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адаптации”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разработан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НИИ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. В.М.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Бехтерева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предназначен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психически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здоровых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людей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286124"/>
            <a:ext cx="8858280" cy="32861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  По результатам 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теста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обследуемых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делят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  на 5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групп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психического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здоровья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  1.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здоровые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  2.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практически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здоровые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  3.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практически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здоровые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неблагоприятным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прогнозом   </a:t>
            </a:r>
          </a:p>
          <a:p>
            <a:pPr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 4.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возможная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предпатология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легкая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патология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  5.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существенная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патология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Лучшие фотографии железнодорожной тематики 2013 года Лучшее2013, железная дорога, поез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500042"/>
            <a:ext cx="3714776" cy="2000264"/>
          </a:xfrm>
          <a:prstGeom prst="rect">
            <a:avLst/>
          </a:prstGeom>
          <a:noFill/>
        </p:spPr>
      </p:pic>
      <p:pic>
        <p:nvPicPr>
          <p:cNvPr id="6" name="Picture 2" descr="Лучшие фотографии железнодорожной тематики 2013 года Лучшее2013, железная дорога, поез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76672"/>
            <a:ext cx="3714776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929</TotalTime>
  <Words>985</Words>
  <Application>Microsoft Office PowerPoint</Application>
  <PresentationFormat>Экран (4:3)</PresentationFormat>
  <Paragraphs>82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Роль психосоматического статуса в формировании коморбидности производствонно-обусловленных заболеваний на транспорте </vt:lpstr>
      <vt:lpstr>Цель исследования</vt:lpstr>
      <vt:lpstr>Слайд 3</vt:lpstr>
      <vt:lpstr>Слайд 4</vt:lpstr>
      <vt:lpstr>Слайд 5</vt:lpstr>
      <vt:lpstr>Слайд 6</vt:lpstr>
      <vt:lpstr>Дистресс и психосоматическая патология</vt:lpstr>
      <vt:lpstr>Особые  условия  работы</vt:lpstr>
      <vt:lpstr>Тест  “Нервно-психической адаптации”  разработан  в НИИ им. В.М.Бехтерева,  предназначен для психически здоровых людей  </vt:lpstr>
      <vt:lpstr>Тест САН     для быстрой оценки психоэмоционального состояния человека  на момент обследования</vt:lpstr>
      <vt:lpstr>Слайд 11</vt:lpstr>
      <vt:lpstr>Тест Спилбергера</vt:lpstr>
      <vt:lpstr>Слайд 13</vt:lpstr>
      <vt:lpstr>Цветовой тест Люшера </vt:lpstr>
      <vt:lpstr>Цветовой тест Люшера </vt:lpstr>
      <vt:lpstr>Слайд 16</vt:lpstr>
      <vt:lpstr>Таким образом, регулярное психологическое обследование работников транспорта, в том числе практически здоровых,  оценка их эмоционального состояния дает возможность своевременно выявить состояния утомления, отклонения эмоционального состояния и вовремя провести профилактические мероприятия по предупреждению формирования хронического производственного стресса. </vt:lpstr>
      <vt:lpstr>Нами выделены основные патогенетические механизмы формирования фенотипов при производственно обусловленной АГ  </vt:lpstr>
      <vt:lpstr>Заключение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Николай</cp:lastModifiedBy>
  <cp:revision>81</cp:revision>
  <dcterms:created xsi:type="dcterms:W3CDTF">2018-05-10T14:19:33Z</dcterms:created>
  <dcterms:modified xsi:type="dcterms:W3CDTF">2018-11-18T11:55:03Z</dcterms:modified>
</cp:coreProperties>
</file>